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9"/>
  </p:notesMasterIdLst>
  <p:sldIdLst>
    <p:sldId id="336" r:id="rId2"/>
    <p:sldId id="337" r:id="rId3"/>
    <p:sldId id="291" r:id="rId4"/>
    <p:sldId id="292" r:id="rId5"/>
    <p:sldId id="293" r:id="rId6"/>
    <p:sldId id="329" r:id="rId7"/>
    <p:sldId id="332" r:id="rId8"/>
  </p:sldIdLst>
  <p:sldSz cx="9144000" cy="5143500" type="screen16x9"/>
  <p:notesSz cx="6858000" cy="9144000"/>
  <p:embeddedFontLs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
      <p:font typeface="Source Sans Pro" panose="020B0604020202020204" charset="-93"/>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4341A-4EE2-4885-B17D-4086B769AF5B}">
  <a:tblStyle styleId="{9064341A-4EE2-4885-B17D-4086B769AF5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92"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620051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110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980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vi-VN" dirty="0" smtClean="0"/>
              <a:t>Khi có</a:t>
            </a:r>
            <a:r>
              <a:rPr lang="vi-VN" baseline="0" dirty="0" smtClean="0"/>
              <a:t> lực tác dụng, mọi vật không thể thay đổi vận tốc đột ngột được vì có quán tính.</a:t>
            </a:r>
            <a:endParaRPr dirty="0"/>
          </a:p>
        </p:txBody>
      </p:sp>
    </p:spTree>
    <p:extLst>
      <p:ext uri="{BB962C8B-B14F-4D97-AF65-F5344CB8AC3E}">
        <p14:creationId xmlns:p14="http://schemas.microsoft.com/office/powerpoint/2010/main" val="93980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980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980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D06DE6E-FA67-4138-B940-80B2A275CCD3}"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8012589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D06DE6E-FA67-4138-B940-80B2A275CCD3}"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35362404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D06DE6E-FA67-4138-B940-80B2A275CCD3}"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33000151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25"/>
            <a:ext cx="5610300" cy="1159799"/>
          </a:xfrm>
          <a:prstGeom prst="rect">
            <a:avLst/>
          </a:prstGeom>
        </p:spPr>
        <p:txBody>
          <a:bodyPr lIns="91425" tIns="91425" rIns="91425" bIns="91425" anchor="ctr" anchorCtr="0"/>
          <a:lstStyle>
            <a:lvl1pPr lvl="0" algn="r">
              <a:spcBef>
                <a:spcPts val="0"/>
              </a:spcBef>
              <a:buClr>
                <a:srgbClr val="FFFFFF"/>
              </a:buClr>
              <a:buSzPct val="100000"/>
              <a:defRPr sz="4800">
                <a:solidFill>
                  <a:srgbClr val="FFFFFF"/>
                </a:solidFill>
              </a:defRPr>
            </a:lvl1pPr>
            <a:lvl2pPr lvl="1" algn="r">
              <a:spcBef>
                <a:spcPts val="0"/>
              </a:spcBef>
              <a:buClr>
                <a:srgbClr val="FFFFFF"/>
              </a:buClr>
              <a:buSzPct val="100000"/>
              <a:defRPr sz="4800">
                <a:solidFill>
                  <a:srgbClr val="FFFFFF"/>
                </a:solidFill>
              </a:defRPr>
            </a:lvl2pPr>
            <a:lvl3pPr lvl="2" algn="r">
              <a:spcBef>
                <a:spcPts val="0"/>
              </a:spcBef>
              <a:buClr>
                <a:srgbClr val="FFFFFF"/>
              </a:buClr>
              <a:buSzPct val="100000"/>
              <a:defRPr sz="4800">
                <a:solidFill>
                  <a:srgbClr val="FFFFFF"/>
                </a:solidFill>
              </a:defRPr>
            </a:lvl3pPr>
            <a:lvl4pPr lvl="3" algn="r">
              <a:spcBef>
                <a:spcPts val="0"/>
              </a:spcBef>
              <a:buClr>
                <a:srgbClr val="FFFFFF"/>
              </a:buClr>
              <a:buSzPct val="100000"/>
              <a:defRPr sz="4800">
                <a:solidFill>
                  <a:srgbClr val="FFFFFF"/>
                </a:solidFill>
              </a:defRPr>
            </a:lvl4pPr>
            <a:lvl5pPr lvl="4" algn="r">
              <a:spcBef>
                <a:spcPts val="0"/>
              </a:spcBef>
              <a:buClr>
                <a:srgbClr val="FFFFFF"/>
              </a:buClr>
              <a:buSzPct val="100000"/>
              <a:defRPr sz="4800">
                <a:solidFill>
                  <a:srgbClr val="FFFFFF"/>
                </a:solidFill>
              </a:defRPr>
            </a:lvl5pPr>
            <a:lvl6pPr lvl="5" algn="r">
              <a:spcBef>
                <a:spcPts val="0"/>
              </a:spcBef>
              <a:buClr>
                <a:srgbClr val="FFFFFF"/>
              </a:buClr>
              <a:buSzPct val="100000"/>
              <a:defRPr sz="4800">
                <a:solidFill>
                  <a:srgbClr val="FFFFFF"/>
                </a:solidFill>
              </a:defRPr>
            </a:lvl6pPr>
            <a:lvl7pPr lvl="6" algn="r">
              <a:spcBef>
                <a:spcPts val="0"/>
              </a:spcBef>
              <a:buClr>
                <a:srgbClr val="FFFFFF"/>
              </a:buClr>
              <a:buSzPct val="100000"/>
              <a:defRPr sz="4800">
                <a:solidFill>
                  <a:srgbClr val="FFFFFF"/>
                </a:solidFill>
              </a:defRPr>
            </a:lvl7pPr>
            <a:lvl8pPr lvl="7" algn="r">
              <a:spcBef>
                <a:spcPts val="0"/>
              </a:spcBef>
              <a:buClr>
                <a:srgbClr val="FFFFFF"/>
              </a:buClr>
              <a:buSzPct val="100000"/>
              <a:defRPr sz="4800">
                <a:solidFill>
                  <a:srgbClr val="FFFFFF"/>
                </a:solidFill>
              </a:defRPr>
            </a:lvl8pPr>
            <a:lvl9pPr lvl="8" algn="r">
              <a:spcBef>
                <a:spcPts val="0"/>
              </a:spcBef>
              <a:buClr>
                <a:srgbClr val="FFFFFF"/>
              </a:buClr>
              <a:buSzPct val="100000"/>
              <a:defRPr sz="4800">
                <a:solidFill>
                  <a:srgbClr val="FFFFFF"/>
                </a:solidFill>
              </a:defRPr>
            </a:lvl9pPr>
          </a:lstStyle>
          <a:p>
            <a:endParaRPr/>
          </a:p>
        </p:txBody>
      </p:sp>
    </p:spTree>
    <p:extLst>
      <p:ext uri="{BB962C8B-B14F-4D97-AF65-F5344CB8AC3E}">
        <p14:creationId xmlns:p14="http://schemas.microsoft.com/office/powerpoint/2010/main" val="2489030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075850" y="1540175"/>
            <a:ext cx="6996600" cy="19220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90674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D06DE6E-FA67-4138-B940-80B2A275CCD3}"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18784722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6DE6E-FA67-4138-B940-80B2A275CCD3}"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32921364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D06DE6E-FA67-4138-B940-80B2A275CCD3}"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2892261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D06DE6E-FA67-4138-B940-80B2A275CCD3}" type="datetimeFigureOut">
              <a:rPr lang="vi-VN" smtClean="0"/>
              <a:t>24/11/2022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38753266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D06DE6E-FA67-4138-B940-80B2A275CCD3}" type="datetimeFigureOut">
              <a:rPr lang="vi-VN" smtClean="0"/>
              <a:t>24/11/2022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31160574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DBDD9E5-F08C-4659-B84D-7B58A0E24730}" type="slidenum">
              <a:rPr lang="en-US" smtClean="0"/>
              <a:pPr>
                <a:defRPr/>
              </a:pPr>
              <a:t>‹#›</a:t>
            </a:fld>
            <a:endParaRPr lang="en-US"/>
          </a:p>
        </p:txBody>
      </p:sp>
    </p:spTree>
    <p:extLst>
      <p:ext uri="{BB962C8B-B14F-4D97-AF65-F5344CB8AC3E}">
        <p14:creationId xmlns:p14="http://schemas.microsoft.com/office/powerpoint/2010/main" val="4573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6DE6E-FA67-4138-B940-80B2A275CCD3}"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34737041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6DE6E-FA67-4138-B940-80B2A275CCD3}"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4C2930-F1B1-40EA-928C-150EFA3ABB55}" type="slidenum">
              <a:rPr lang="vi-VN" smtClean="0"/>
              <a:t>‹#›</a:t>
            </a:fld>
            <a:endParaRPr lang="vi-VN"/>
          </a:p>
        </p:txBody>
      </p:sp>
    </p:spTree>
    <p:extLst>
      <p:ext uri="{BB962C8B-B14F-4D97-AF65-F5344CB8AC3E}">
        <p14:creationId xmlns:p14="http://schemas.microsoft.com/office/powerpoint/2010/main" val="30035701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06DE6E-FA67-4138-B940-80B2A275CCD3}" type="datetimeFigureOut">
              <a:rPr lang="vi-VN" smtClean="0"/>
              <a:t>24/11/2022</a:t>
            </a:fld>
            <a:endParaRPr lang="vi-V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4C2930-F1B1-40EA-928C-150EFA3ABB55}" type="slidenum">
              <a:rPr lang="vi-VN" smtClean="0"/>
              <a:t>‹#›</a:t>
            </a:fld>
            <a:endParaRPr lang="vi-VN"/>
          </a:p>
        </p:txBody>
      </p:sp>
    </p:spTree>
    <p:extLst>
      <p:ext uri="{BB962C8B-B14F-4D97-AF65-F5344CB8AC3E}">
        <p14:creationId xmlns:p14="http://schemas.microsoft.com/office/powerpoint/2010/main" val="26524611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1"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1513446" y="841297"/>
            <a:ext cx="5610300" cy="2272606"/>
          </a:xfrm>
          <a:prstGeom prst="rect">
            <a:avLst/>
          </a:prstGeom>
        </p:spPr>
        <p:txBody>
          <a:bodyPr lIns="91425" tIns="91425" rIns="91425" bIns="91425" anchor="ctr" anchorCtr="0">
            <a:noAutofit/>
          </a:bodyPr>
          <a:lstStyle/>
          <a:p>
            <a:pPr lvl="0" algn="ctr">
              <a:lnSpc>
                <a:spcPct val="150000"/>
              </a:lnSpc>
              <a:spcBef>
                <a:spcPts val="0"/>
              </a:spcBef>
              <a:buNone/>
            </a:pPr>
            <a:r>
              <a:rPr lang="en" dirty="0" smtClean="0">
                <a:solidFill>
                  <a:schemeClr val="tx1"/>
                </a:solidFill>
                <a:latin typeface="UTM Impact" panose="02040603050506020204" pitchFamily="18" charset="0"/>
              </a:rPr>
              <a:t>Tiết 5 - </a:t>
            </a:r>
            <a:r>
              <a:rPr lang="en" b="0" dirty="0" smtClean="0">
                <a:solidFill>
                  <a:schemeClr val="tx1"/>
                </a:solidFill>
                <a:latin typeface="UTM Impact" panose="02040603050506020204" pitchFamily="18" charset="0"/>
              </a:rPr>
              <a:t>CHỦ ĐỀ </a:t>
            </a:r>
            <a:r>
              <a:rPr lang="vi-VN" b="0" dirty="0" smtClean="0">
                <a:solidFill>
                  <a:schemeClr val="tx1"/>
                </a:solidFill>
                <a:latin typeface="UTM Impact" panose="02040603050506020204" pitchFamily="18" charset="0"/>
              </a:rPr>
              <a:t>5</a:t>
            </a:r>
            <a:r>
              <a:rPr lang="en" b="0" dirty="0" smtClean="0">
                <a:solidFill>
                  <a:schemeClr val="tx1"/>
                </a:solidFill>
                <a:latin typeface="UTM Impact" panose="02040603050506020204" pitchFamily="18" charset="0"/>
              </a:rPr>
              <a:t>: </a:t>
            </a:r>
            <a:br>
              <a:rPr lang="en" b="0" dirty="0" smtClean="0">
                <a:solidFill>
                  <a:schemeClr val="tx1"/>
                </a:solidFill>
                <a:latin typeface="UTM Impact" panose="02040603050506020204" pitchFamily="18" charset="0"/>
              </a:rPr>
            </a:br>
            <a:r>
              <a:rPr lang="vi-VN" b="0" dirty="0" smtClean="0">
                <a:solidFill>
                  <a:schemeClr val="tx1"/>
                </a:solidFill>
                <a:latin typeface="UTM Impact" panose="02040603050506020204" pitchFamily="18" charset="0"/>
              </a:rPr>
              <a:t>QUÁN TÍNH</a:t>
            </a:r>
            <a:endParaRPr lang="en" b="0" dirty="0">
              <a:solidFill>
                <a:schemeClr val="tx1"/>
              </a:solidFill>
              <a:latin typeface="UTM Impact" panose="02040603050506020204" pitchFamily="18" charset="0"/>
            </a:endParaRPr>
          </a:p>
        </p:txBody>
      </p:sp>
    </p:spTree>
    <p:extLst>
      <p:ext uri="{BB962C8B-B14F-4D97-AF65-F5344CB8AC3E}">
        <p14:creationId xmlns:p14="http://schemas.microsoft.com/office/powerpoint/2010/main" val="193266896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324" y="481915"/>
            <a:ext cx="7339914" cy="3373394"/>
          </a:xfrm>
        </p:spPr>
        <p:txBody>
          <a:bodyPr>
            <a:normAutofit/>
          </a:bodyPr>
          <a:lstStyle/>
          <a:p>
            <a:pPr algn="ctr"/>
            <a:r>
              <a:rPr lang="vi-VN" dirty="0" smtClean="0">
                <a:solidFill>
                  <a:schemeClr val="tx1"/>
                </a:solidFill>
              </a:rPr>
              <a:t>Em hãy tìm hiểu bài học dưới đây và tìm câu trả lời cho yêu cầu cuối bài. </a:t>
            </a:r>
            <a:endParaRPr lang="vi-VN" dirty="0">
              <a:solidFill>
                <a:schemeClr val="tx1"/>
              </a:solidFill>
            </a:endParaRPr>
          </a:p>
        </p:txBody>
      </p:sp>
    </p:spTree>
    <p:extLst>
      <p:ext uri="{BB962C8B-B14F-4D97-AF65-F5344CB8AC3E}">
        <p14:creationId xmlns:p14="http://schemas.microsoft.com/office/powerpoint/2010/main" val="75450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Shape 740"/>
          <p:cNvSpPr txBox="1">
            <a:spLocks noGrp="1"/>
          </p:cNvSpPr>
          <p:nvPr>
            <p:ph type="body" idx="1"/>
          </p:nvPr>
        </p:nvSpPr>
        <p:spPr>
          <a:xfrm>
            <a:off x="159489" y="929498"/>
            <a:ext cx="3202197" cy="3593075"/>
          </a:xfrm>
          <a:prstGeom prst="rect">
            <a:avLst/>
          </a:prstGeom>
        </p:spPr>
        <p:txBody>
          <a:bodyPr lIns="91425" tIns="91425" rIns="91425" bIns="91425" anchor="t" anchorCtr="0">
            <a:noAutofit/>
          </a:bodyPr>
          <a:lstStyle/>
          <a:p>
            <a:pPr lvl="0" algn="just" rtl="0">
              <a:spcBef>
                <a:spcPts val="0"/>
              </a:spcBef>
              <a:buNone/>
            </a:pPr>
            <a:r>
              <a:rPr lang="vi-VN" sz="3200" dirty="0" smtClean="0">
                <a:latin typeface="Times New Roman" pitchFamily="18" charset="0"/>
                <a:cs typeface="Times New Roman" pitchFamily="18" charset="0"/>
              </a:rPr>
              <a:t>Khi cánh quạt điện đang xoay vòng, nếu bấm nút tắt quạt thì quạt có ngay lập tức ngừng lại được hay không?</a:t>
            </a:r>
            <a:endParaRPr lang="vi-VN" sz="3200" dirty="0" smtClean="0">
              <a:solidFill>
                <a:srgbClr val="28324A"/>
              </a:solidFill>
              <a:latin typeface="Times New Roman" pitchFamily="18" charset="0"/>
              <a:cs typeface="Times New Roman" pitchFamily="18" charset="0"/>
            </a:endParaRPr>
          </a:p>
        </p:txBody>
      </p:sp>
      <p:sp>
        <p:nvSpPr>
          <p:cNvPr id="4" name="TextBox 3"/>
          <p:cNvSpPr txBox="1"/>
          <p:nvPr/>
        </p:nvSpPr>
        <p:spPr>
          <a:xfrm>
            <a:off x="287079" y="106326"/>
            <a:ext cx="7538484" cy="523220"/>
          </a:xfrm>
          <a:prstGeom prst="rect">
            <a:avLst/>
          </a:prstGeom>
          <a:noFill/>
        </p:spPr>
        <p:txBody>
          <a:bodyPr wrap="square" rtlCol="0">
            <a:spAutoFit/>
          </a:bodyPr>
          <a:lstStyle/>
          <a:p>
            <a:r>
              <a:rPr lang="vi-VN" sz="2800" b="1" dirty="0" smtClean="0">
                <a:solidFill>
                  <a:srgbClr val="FF0000"/>
                </a:solidFill>
                <a:latin typeface="+mj-lt"/>
              </a:rPr>
              <a:t>III. Quán tính:</a:t>
            </a:r>
            <a:endParaRPr lang="vi-VN" sz="2800" b="1" dirty="0">
              <a:solidFill>
                <a:srgbClr val="FF0000"/>
              </a:solidFill>
              <a:latin typeface="+mj-lt"/>
            </a:endParaRPr>
          </a:p>
        </p:txBody>
      </p:sp>
      <p:sp>
        <p:nvSpPr>
          <p:cNvPr id="5" name="Shape 740"/>
          <p:cNvSpPr txBox="1">
            <a:spLocks/>
          </p:cNvSpPr>
          <p:nvPr/>
        </p:nvSpPr>
        <p:spPr>
          <a:xfrm>
            <a:off x="3847262" y="1820728"/>
            <a:ext cx="2525162" cy="27018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rtl val="0"/>
              </a:defRPr>
            </a:lvl1pPr>
            <a:lvl2pPr marR="0" lvl="1" algn="l" rtl="0">
              <a:lnSpc>
                <a:spcPct val="100000"/>
              </a:lnSpc>
              <a:spcBef>
                <a:spcPts val="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rtl val="0"/>
              </a:defRPr>
            </a:lvl2pPr>
            <a:lvl3pPr marR="0" lvl="2"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3pPr>
            <a:lvl4pPr marR="0" lvl="3"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4pPr>
            <a:lvl5pPr marR="0" lvl="4"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5pPr>
            <a:lvl6pPr marR="0" lvl="5"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6pPr>
            <a:lvl7pPr marR="0" lvl="6"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7pPr>
            <a:lvl8pPr marR="0" lvl="7"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8pPr>
            <a:lvl9pPr marR="0" lvl="8"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9pPr>
          </a:lstStyle>
          <a:p>
            <a:pPr algn="just">
              <a:spcBef>
                <a:spcPts val="600"/>
              </a:spcBef>
              <a:buFont typeface="Source Sans Pro"/>
              <a:buNone/>
            </a:pPr>
            <a:r>
              <a:rPr lang="vi-VN" sz="3200" dirty="0">
                <a:solidFill>
                  <a:srgbClr val="0070C0"/>
                </a:solidFill>
                <a:latin typeface="Times New Roman" pitchFamily="18" charset="0"/>
                <a:cs typeface="Times New Roman" pitchFamily="18" charset="0"/>
              </a:rPr>
              <a:t>Q</a:t>
            </a:r>
            <a:r>
              <a:rPr lang="vi-VN" sz="3200" dirty="0" smtClean="0">
                <a:solidFill>
                  <a:srgbClr val="0070C0"/>
                </a:solidFill>
                <a:latin typeface="Times New Roman" pitchFamily="18" charset="0"/>
                <a:cs typeface="Times New Roman" pitchFamily="18" charset="0"/>
              </a:rPr>
              <a:t>uạt sẽ quay thêm 1 lúc nữa rồi từ từ dừng lại.</a:t>
            </a:r>
          </a:p>
        </p:txBody>
      </p:sp>
      <p:sp>
        <p:nvSpPr>
          <p:cNvPr id="2" name="TextBox 1"/>
          <p:cNvSpPr txBox="1"/>
          <p:nvPr/>
        </p:nvSpPr>
        <p:spPr>
          <a:xfrm>
            <a:off x="7208874" y="2571485"/>
            <a:ext cx="1935126" cy="1200329"/>
          </a:xfrm>
          <a:prstGeom prst="rect">
            <a:avLst/>
          </a:prstGeom>
          <a:noFill/>
        </p:spPr>
        <p:txBody>
          <a:bodyPr wrap="square" rtlCol="0">
            <a:spAutoFit/>
          </a:bodyPr>
          <a:lstStyle/>
          <a:p>
            <a:r>
              <a:rPr lang="vi-VN" sz="3600" b="1" dirty="0" smtClean="0">
                <a:solidFill>
                  <a:srgbClr val="FF0000"/>
                </a:solidFill>
                <a:latin typeface="+mj-lt"/>
              </a:rPr>
              <a:t>QUÁN TÍNH</a:t>
            </a:r>
            <a:endParaRPr lang="vi-VN" sz="3600" b="1" dirty="0">
              <a:solidFill>
                <a:srgbClr val="FF0000"/>
              </a:solidFill>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084" y="106326"/>
            <a:ext cx="2335964" cy="233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6372424" y="2990335"/>
            <a:ext cx="646214" cy="407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119682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animEffect transition="in" filter="fade">
                                      <p:cBhvr>
                                        <p:cTn id="7" dur="500"/>
                                        <p:tgtEl>
                                          <p:spTgt spid="7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25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build="p"/>
      <p:bldP spid="5" grpId="0"/>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Shape 740"/>
          <p:cNvSpPr txBox="1">
            <a:spLocks noGrp="1"/>
          </p:cNvSpPr>
          <p:nvPr>
            <p:ph type="body" idx="1"/>
          </p:nvPr>
        </p:nvSpPr>
        <p:spPr>
          <a:xfrm>
            <a:off x="472959" y="1003944"/>
            <a:ext cx="7437664" cy="3552821"/>
          </a:xfrm>
          <a:prstGeom prst="rect">
            <a:avLst/>
          </a:prstGeom>
        </p:spPr>
        <p:txBody>
          <a:bodyPr lIns="91425" tIns="91425" rIns="91425" bIns="91425" anchor="t" anchorCtr="0">
            <a:noAutofit/>
          </a:bodyPr>
          <a:lstStyle/>
          <a:p>
            <a:pPr lvl="0" algn="just" rtl="0">
              <a:spcBef>
                <a:spcPts val="600"/>
              </a:spcBef>
              <a:buNone/>
            </a:pPr>
            <a:r>
              <a:rPr lang="vi-VN" sz="4000" dirty="0" smtClean="0">
                <a:solidFill>
                  <a:srgbClr val="00B0F0"/>
                </a:solidFill>
                <a:latin typeface="Times New Roman" pitchFamily="18" charset="0"/>
                <a:cs typeface="Times New Roman" pitchFamily="18" charset="0"/>
              </a:rPr>
              <a:t>Quán tính </a:t>
            </a:r>
            <a:r>
              <a:rPr lang="vi-VN" sz="4000" dirty="0" smtClean="0">
                <a:latin typeface="Times New Roman" pitchFamily="18" charset="0"/>
                <a:cs typeface="Times New Roman" pitchFamily="18" charset="0"/>
              </a:rPr>
              <a:t>là tính chất của một vật giữ nguyên chuyển động khi không có lực tác dụng và chỉ thay đổi </a:t>
            </a:r>
            <a:r>
              <a:rPr lang="vi-VN" sz="4000" u="sng" dirty="0" smtClean="0">
                <a:latin typeface="Times New Roman" pitchFamily="18" charset="0"/>
                <a:cs typeface="Times New Roman" pitchFamily="18" charset="0"/>
              </a:rPr>
              <a:t>dần</a:t>
            </a:r>
            <a:r>
              <a:rPr lang="vi-VN" sz="4000" dirty="0" smtClean="0">
                <a:latin typeface="Times New Roman" pitchFamily="18" charset="0"/>
                <a:cs typeface="Times New Roman" pitchFamily="18" charset="0"/>
              </a:rPr>
              <a:t> chuyển động khi có lực tác dụng.</a:t>
            </a:r>
            <a:endParaRPr lang="vi-VN" sz="4000" dirty="0" smtClean="0">
              <a:solidFill>
                <a:srgbClr val="28324A"/>
              </a:solidFill>
              <a:latin typeface="Times New Roman" pitchFamily="18" charset="0"/>
              <a:cs typeface="Times New Roman" pitchFamily="18" charset="0"/>
            </a:endParaRPr>
          </a:p>
        </p:txBody>
      </p:sp>
      <p:sp>
        <p:nvSpPr>
          <p:cNvPr id="4" name="TextBox 3"/>
          <p:cNvSpPr txBox="1"/>
          <p:nvPr/>
        </p:nvSpPr>
        <p:spPr>
          <a:xfrm>
            <a:off x="287079" y="106326"/>
            <a:ext cx="7538484" cy="584775"/>
          </a:xfrm>
          <a:prstGeom prst="rect">
            <a:avLst/>
          </a:prstGeom>
          <a:noFill/>
        </p:spPr>
        <p:txBody>
          <a:bodyPr wrap="square" rtlCol="0">
            <a:spAutoFit/>
          </a:bodyPr>
          <a:lstStyle/>
          <a:p>
            <a:r>
              <a:rPr lang="vi-VN" sz="3200" b="1" dirty="0" smtClean="0">
                <a:solidFill>
                  <a:srgbClr val="FF0000"/>
                </a:solidFill>
                <a:latin typeface="+mj-lt"/>
              </a:rPr>
              <a:t>III. Quán tính:</a:t>
            </a:r>
            <a:endParaRPr lang="vi-VN" sz="3200" b="1" dirty="0">
              <a:solidFill>
                <a:srgbClr val="FF0000"/>
              </a:solidFill>
              <a:latin typeface="+mj-lt"/>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l="14737"/>
          <a:stretch>
            <a:fillRect/>
          </a:stretch>
        </p:blipFill>
        <p:spPr bwMode="auto">
          <a:xfrm>
            <a:off x="8081318" y="4413642"/>
            <a:ext cx="1062681" cy="73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2401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Shape 740"/>
          <p:cNvSpPr txBox="1">
            <a:spLocks noGrp="1"/>
          </p:cNvSpPr>
          <p:nvPr>
            <p:ph type="body" idx="1"/>
          </p:nvPr>
        </p:nvSpPr>
        <p:spPr>
          <a:xfrm>
            <a:off x="472959" y="567991"/>
            <a:ext cx="8267004" cy="4102863"/>
          </a:xfrm>
          <a:prstGeom prst="rect">
            <a:avLst/>
          </a:prstGeom>
        </p:spPr>
        <p:txBody>
          <a:bodyPr lIns="91425" tIns="91425" rIns="91425" bIns="91425" anchor="t" anchorCtr="0">
            <a:noAutofit/>
          </a:bodyPr>
          <a:lstStyle/>
          <a:p>
            <a:pPr lvl="0" rtl="0">
              <a:spcBef>
                <a:spcPts val="600"/>
              </a:spcBef>
              <a:buNone/>
            </a:pPr>
            <a:r>
              <a:rPr lang="vi-VN" sz="2600" dirty="0" smtClean="0">
                <a:latin typeface="Times New Roman" pitchFamily="18" charset="0"/>
                <a:cs typeface="Times New Roman" pitchFamily="18" charset="0"/>
              </a:rPr>
              <a:t>Mỗi vật đều có quán tính.</a:t>
            </a:r>
          </a:p>
          <a:p>
            <a:pPr lvl="0" rtl="0">
              <a:spcBef>
                <a:spcPts val="600"/>
              </a:spcBef>
              <a:buNone/>
            </a:pPr>
            <a:r>
              <a:rPr lang="vi-VN" sz="2600" dirty="0" smtClean="0">
                <a:latin typeface="Times New Roman" pitchFamily="18" charset="0"/>
                <a:cs typeface="Times New Roman" pitchFamily="18" charset="0"/>
                <a:sym typeface="Symbol"/>
              </a:rPr>
              <a:t>Quán tính của mỗi vật thể hiện như sau:</a:t>
            </a:r>
          </a:p>
          <a:p>
            <a:pPr marL="457200" indent="-457200">
              <a:spcBef>
                <a:spcPts val="600"/>
              </a:spcBef>
            </a:pPr>
            <a:r>
              <a:rPr lang="vi-VN" sz="2600" dirty="0" smtClean="0">
                <a:latin typeface="Times New Roman" pitchFamily="18" charset="0"/>
                <a:cs typeface="Times New Roman" pitchFamily="18" charset="0"/>
                <a:sym typeface="Symbol"/>
              </a:rPr>
              <a:t>Khi không có lực tác dụng hoặc các lực tác dụng lên vật cân bằng nhau, vật đang đứng yên sẽ tiếp tục đứng yên, vật đang chuyển động sẽ tiếp tục chuyển động thẳng đều.</a:t>
            </a:r>
          </a:p>
          <a:p>
            <a:pPr marL="457200" indent="-457200">
              <a:spcBef>
                <a:spcPts val="600"/>
              </a:spcBef>
            </a:pPr>
            <a:r>
              <a:rPr lang="vi-VN" sz="2600" dirty="0" smtClean="0">
                <a:latin typeface="Times New Roman" pitchFamily="18" charset="0"/>
                <a:cs typeface="Times New Roman" pitchFamily="18" charset="0"/>
                <a:sym typeface="Symbol"/>
              </a:rPr>
              <a:t>Khi vật chịu tác dụng của một lực hoặc các lực không cân bằng nhau, lực làm biến đổi chuyển động của vật. Tuy nhiên, chuyển động chỉ có thể biến đổi dần, không thể xảy ra ngay lập tức.</a:t>
            </a:r>
          </a:p>
        </p:txBody>
      </p:sp>
      <p:sp>
        <p:nvSpPr>
          <p:cNvPr id="4" name="TextBox 3"/>
          <p:cNvSpPr txBox="1"/>
          <p:nvPr/>
        </p:nvSpPr>
        <p:spPr>
          <a:xfrm>
            <a:off x="287079" y="106326"/>
            <a:ext cx="7538484" cy="523220"/>
          </a:xfrm>
          <a:prstGeom prst="rect">
            <a:avLst/>
          </a:prstGeom>
          <a:noFill/>
        </p:spPr>
        <p:txBody>
          <a:bodyPr wrap="square" rtlCol="0">
            <a:spAutoFit/>
          </a:bodyPr>
          <a:lstStyle/>
          <a:p>
            <a:r>
              <a:rPr lang="vi-VN" sz="2800" b="1" dirty="0" smtClean="0">
                <a:solidFill>
                  <a:srgbClr val="FF0000"/>
                </a:solidFill>
                <a:latin typeface="+mj-lt"/>
              </a:rPr>
              <a:t>III. Quán tính:</a:t>
            </a:r>
            <a:endParaRPr lang="vi-VN" sz="2800" b="1" dirty="0">
              <a:solidFill>
                <a:srgbClr val="FF0000"/>
              </a:solidFill>
              <a:latin typeface="+mj-lt"/>
            </a:endParaRPr>
          </a:p>
        </p:txBody>
      </p:sp>
    </p:spTree>
    <p:extLst>
      <p:ext uri="{BB962C8B-B14F-4D97-AF65-F5344CB8AC3E}">
        <p14:creationId xmlns:p14="http://schemas.microsoft.com/office/powerpoint/2010/main" val="97158469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Shape 740"/>
          <p:cNvSpPr txBox="1">
            <a:spLocks noGrp="1"/>
          </p:cNvSpPr>
          <p:nvPr>
            <p:ph type="body" idx="1"/>
          </p:nvPr>
        </p:nvSpPr>
        <p:spPr>
          <a:xfrm>
            <a:off x="148281" y="567992"/>
            <a:ext cx="5474043" cy="2306348"/>
          </a:xfrm>
          <a:prstGeom prst="rect">
            <a:avLst/>
          </a:prstGeom>
        </p:spPr>
        <p:txBody>
          <a:bodyPr lIns="91425" tIns="91425" rIns="91425" bIns="91425" anchor="t" anchorCtr="0">
            <a:noAutofit/>
          </a:bodyPr>
          <a:lstStyle/>
          <a:p>
            <a:pPr lvl="0" algn="just" rtl="0">
              <a:lnSpc>
                <a:spcPct val="150000"/>
              </a:lnSpc>
              <a:spcBef>
                <a:spcPts val="600"/>
              </a:spcBef>
              <a:buNone/>
            </a:pPr>
            <a:r>
              <a:rPr lang="vi-VN" sz="2400" dirty="0" smtClean="0">
                <a:latin typeface="Times New Roman" pitchFamily="18" charset="0"/>
                <a:cs typeface="Times New Roman" pitchFamily="18" charset="0"/>
              </a:rPr>
              <a:t>Dựa trên khái niệm quán tính, hãy trả lời:</a:t>
            </a:r>
          </a:p>
          <a:p>
            <a:pPr marL="457200" indent="-457200" algn="just">
              <a:lnSpc>
                <a:spcPct val="150000"/>
              </a:lnSpc>
              <a:spcBef>
                <a:spcPts val="600"/>
              </a:spcBef>
            </a:pPr>
            <a:r>
              <a:rPr lang="vi-VN" sz="2400" dirty="0" smtClean="0">
                <a:solidFill>
                  <a:srgbClr val="00B0F0"/>
                </a:solidFill>
                <a:latin typeface="Times New Roman" pitchFamily="18" charset="0"/>
                <a:cs typeface="Times New Roman" pitchFamily="18" charset="0"/>
                <a:sym typeface="Symbol"/>
              </a:rPr>
              <a:t>Khi xe buýt đột ngột thắng gấp, hành khách trên xe sẽ như thế nào?</a:t>
            </a:r>
          </a:p>
          <a:p>
            <a:pPr algn="just">
              <a:lnSpc>
                <a:spcPct val="150000"/>
              </a:lnSpc>
              <a:spcBef>
                <a:spcPts val="600"/>
              </a:spcBef>
              <a:buNone/>
            </a:pPr>
            <a:endParaRPr lang="vi-VN" sz="2400" dirty="0" smtClean="0">
              <a:latin typeface="Times New Roman" pitchFamily="18" charset="0"/>
              <a:cs typeface="Times New Roman" pitchFamily="18" charset="0"/>
              <a:sym typeface="Symbol"/>
            </a:endParaRPr>
          </a:p>
        </p:txBody>
      </p:sp>
      <p:sp>
        <p:nvSpPr>
          <p:cNvPr id="4" name="TextBox 3"/>
          <p:cNvSpPr txBox="1"/>
          <p:nvPr/>
        </p:nvSpPr>
        <p:spPr>
          <a:xfrm>
            <a:off x="287079" y="106326"/>
            <a:ext cx="7538484" cy="523220"/>
          </a:xfrm>
          <a:prstGeom prst="rect">
            <a:avLst/>
          </a:prstGeom>
          <a:noFill/>
        </p:spPr>
        <p:txBody>
          <a:bodyPr wrap="square" rtlCol="0">
            <a:spAutoFit/>
          </a:bodyPr>
          <a:lstStyle/>
          <a:p>
            <a:r>
              <a:rPr lang="vi-VN" sz="2800" b="1" dirty="0" smtClean="0">
                <a:solidFill>
                  <a:srgbClr val="FF0000"/>
                </a:solidFill>
                <a:latin typeface="+mj-lt"/>
              </a:rPr>
              <a:t>III. Quán tính:</a:t>
            </a:r>
            <a:endParaRPr lang="vi-VN" sz="2800" b="1" dirty="0">
              <a:solidFill>
                <a:srgbClr val="FF0000"/>
              </a:solidFill>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52" y="110143"/>
            <a:ext cx="3030273" cy="215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740"/>
          <p:cNvSpPr txBox="1">
            <a:spLocks/>
          </p:cNvSpPr>
          <p:nvPr/>
        </p:nvSpPr>
        <p:spPr>
          <a:xfrm>
            <a:off x="287079" y="2292700"/>
            <a:ext cx="8486218" cy="203718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rtl val="0"/>
              </a:defRPr>
            </a:lvl1pPr>
            <a:lvl2pPr marR="0" lvl="1" algn="l" rtl="0">
              <a:lnSpc>
                <a:spcPct val="100000"/>
              </a:lnSpc>
              <a:spcBef>
                <a:spcPts val="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rtl val="0"/>
              </a:defRPr>
            </a:lvl2pPr>
            <a:lvl3pPr marR="0" lvl="2"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3pPr>
            <a:lvl4pPr marR="0" lvl="3"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4pPr>
            <a:lvl5pPr marR="0" lvl="4"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5pPr>
            <a:lvl6pPr marR="0" lvl="5"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6pPr>
            <a:lvl7pPr marR="0" lvl="6"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7pPr>
            <a:lvl8pPr marR="0" lvl="7"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8pPr>
            <a:lvl9pPr marR="0" lvl="8" algn="l" rtl="0">
              <a:lnSpc>
                <a:spcPct val="100000"/>
              </a:lnSpc>
              <a:spcBef>
                <a:spcPts val="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rtl val="0"/>
              </a:defRPr>
            </a:lvl9pPr>
          </a:lstStyle>
          <a:p>
            <a:pPr algn="just">
              <a:lnSpc>
                <a:spcPct val="150000"/>
              </a:lnSpc>
              <a:spcBef>
                <a:spcPts val="600"/>
              </a:spcBef>
              <a:buNone/>
            </a:pPr>
            <a:r>
              <a:rPr lang="vi-VN" sz="2400" b="1" dirty="0" smtClean="0">
                <a:latin typeface="+mj-lt"/>
                <a:cs typeface="Times New Roman" pitchFamily="18" charset="0"/>
              </a:rPr>
              <a:t>Trả lời: </a:t>
            </a:r>
            <a:r>
              <a:rPr lang="vi-VN" sz="2400" dirty="0" smtClean="0">
                <a:latin typeface="+mj-lt"/>
                <a:cs typeface="Times New Roman" pitchFamily="18" charset="0"/>
              </a:rPr>
              <a:t>Hành khách sẽ bị ngã người về phía trước,</a:t>
            </a:r>
            <a:r>
              <a:rPr lang="vi-VN" sz="2400" dirty="0" smtClean="0">
                <a:latin typeface="+mj-lt"/>
              </a:rPr>
              <a:t> </a:t>
            </a:r>
            <a:r>
              <a:rPr lang="vi-VN" sz="2400" dirty="0">
                <a:latin typeface="+mj-lt"/>
              </a:rPr>
              <a:t>khi xe đang chạy thì người và xe chuyển động cùng tốc độ, khi xe thắng gấp thì chân người và xe giảm tốc độ và dừng lại còn phần phía trên theo quán tính vẫn chuyển động về phái trước nên bị ngả về phái trước.</a:t>
            </a:r>
            <a:br>
              <a:rPr lang="vi-VN" sz="2400" dirty="0">
                <a:latin typeface="+mj-lt"/>
              </a:rPr>
            </a:br>
            <a:r>
              <a:rPr lang="vi-VN" sz="2400" dirty="0">
                <a:latin typeface="+mj-lt"/>
              </a:rPr>
              <a:t/>
            </a:r>
            <a:br>
              <a:rPr lang="vi-VN" sz="2400" dirty="0">
                <a:latin typeface="+mj-lt"/>
              </a:rPr>
            </a:br>
            <a:endParaRPr lang="vi-VN" sz="2400" dirty="0" smtClean="0">
              <a:latin typeface="+mj-lt"/>
              <a:cs typeface="Times New Roman" pitchFamily="18" charset="0"/>
              <a:sym typeface="Symbol"/>
            </a:endParaRPr>
          </a:p>
        </p:txBody>
      </p:sp>
    </p:spTree>
    <p:extLst>
      <p:ext uri="{BB962C8B-B14F-4D97-AF65-F5344CB8AC3E}">
        <p14:creationId xmlns:p14="http://schemas.microsoft.com/office/powerpoint/2010/main" val="7243258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animEffect transition="in" filter="wipe(down)">
                                      <p:cBhvr>
                                        <p:cTn id="7" dur="250"/>
                                        <p:tgtEl>
                                          <p:spTgt spid="7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40">
                                            <p:txEl>
                                              <p:pRg st="1" end="1"/>
                                            </p:txEl>
                                          </p:spTgt>
                                        </p:tgtEl>
                                        <p:attrNameLst>
                                          <p:attrName>style.visibility</p:attrName>
                                        </p:attrNameLst>
                                      </p:cBhvr>
                                      <p:to>
                                        <p:strVal val="visible"/>
                                      </p:to>
                                    </p:set>
                                    <p:animEffect transition="in" filter="wipe(down)">
                                      <p:cBhvr>
                                        <p:cTn id="12" dur="250"/>
                                        <p:tgtEl>
                                          <p:spTgt spid="740">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25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2855" y="1552531"/>
            <a:ext cx="7289674" cy="1922099"/>
          </a:xfrm>
        </p:spPr>
        <p:txBody>
          <a:bodyPr>
            <a:noAutofit/>
          </a:bodyPr>
          <a:lstStyle/>
          <a:p>
            <a:pPr marL="0" indent="0" algn="just">
              <a:lnSpc>
                <a:spcPct val="150000"/>
              </a:lnSpc>
              <a:buNone/>
            </a:pPr>
            <a:r>
              <a:rPr lang="vi-VN" sz="2800" dirty="0" smtClean="0">
                <a:latin typeface="+mj-lt"/>
              </a:rPr>
              <a:t>Dựa vào khái niệm và một số ví dụ nêu trên, em hãy tìm các hiện tượng liên quan đến quán tính trong cuộc sống hằng ngày.</a:t>
            </a:r>
            <a:endParaRPr lang="vi-VN" sz="2800" dirty="0">
              <a:latin typeface="+mj-lt"/>
            </a:endParaRPr>
          </a:p>
        </p:txBody>
      </p:sp>
    </p:spTree>
    <p:extLst>
      <p:ext uri="{BB962C8B-B14F-4D97-AF65-F5344CB8AC3E}">
        <p14:creationId xmlns:p14="http://schemas.microsoft.com/office/powerpoint/2010/main" val="3352439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359</Words>
  <Application>Microsoft Office PowerPoint</Application>
  <PresentationFormat>On-screen Show (16:9)</PresentationFormat>
  <Paragraphs>19</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Symbol</vt:lpstr>
      <vt:lpstr>UTM Impact</vt:lpstr>
      <vt:lpstr>Calibri Light</vt:lpstr>
      <vt:lpstr>Calibri</vt:lpstr>
      <vt:lpstr>Times New Roman</vt:lpstr>
      <vt:lpstr>Source Sans Pro</vt:lpstr>
      <vt:lpstr>Office Theme</vt:lpstr>
      <vt:lpstr>Tiết 5 - CHỦ ĐỀ 5:  QUÁN TÍNH</vt:lpstr>
      <vt:lpstr>Em hãy tìm hiểu bài học dưới đây và tìm câu trả lời cho yêu cầu cuối bài.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POWERPOINT ĐẸP</dc:title>
  <cp:lastModifiedBy>MAYTINH</cp:lastModifiedBy>
  <cp:revision>55</cp:revision>
  <dcterms:modified xsi:type="dcterms:W3CDTF">2022-11-24T09:20:42Z</dcterms:modified>
</cp:coreProperties>
</file>